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Alexandria Medium" panose="020B0604020202020204" charset="-78"/>
      <p:regular r:id="rId13"/>
    </p:embeddedFont>
    <p:embeddedFont>
      <p:font typeface="Calibri" panose="020F0502020204030204" pitchFamily="34" charset="0"/>
      <p:regular r:id="rId14"/>
      <p:bold r:id="rId15"/>
      <p:italic r:id="rId16"/>
      <p:boldItalic r:id="rId17"/>
    </p:embeddedFont>
    <p:embeddedFont>
      <p:font typeface="Manrope" panose="020B0604020202020204" charset="0"/>
      <p:regular r:id="rId18"/>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8-12.svg>
</file>

<file path=ppt/media/image-8-3.svg>
</file>

<file path=ppt/media/image-8-6.svg>
</file>

<file path=ppt/media/image-8-9.svg>
</file>

<file path=ppt/media/image-9-3.svg>
</file>

<file path=ppt/media/image-9-5.sv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8177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png"/><Relationship Id="rId7" Type="http://schemas.openxmlformats.org/officeDocument/2006/relationships/image" Target="../media/image-8-6.svg"/><Relationship Id="rId12" Type="http://schemas.openxmlformats.org/officeDocument/2006/relationships/image" Target="../media/image-8-12.sv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8-3.svg"/><Relationship Id="rId10" Type="http://schemas.openxmlformats.org/officeDocument/2006/relationships/image" Target="../media/image17.png"/><Relationship Id="rId4" Type="http://schemas.openxmlformats.org/officeDocument/2006/relationships/image" Target="../media/image14.png"/><Relationship Id="rId9" Type="http://schemas.openxmlformats.org/officeDocument/2006/relationships/image" Target="../media/image-8-9.sv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9-5.svg"/><Relationship Id="rId5" Type="http://schemas.openxmlformats.org/officeDocument/2006/relationships/image" Target="../media/image-9-3.sv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74294"/>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5B6E8C"/>
                </a:solidFill>
                <a:latin typeface="Alexandria Medium" pitchFamily="34" charset="0"/>
                <a:ea typeface="Alexandria Medium" pitchFamily="34" charset="-122"/>
                <a:cs typeface="Alexandria Medium" pitchFamily="34" charset="-120"/>
              </a:rPr>
              <a:t>Hozirgi davrda jahon mamlakatlari pedagogika fani rivoji</a:t>
            </a:r>
            <a:endParaRPr lang="en-US" sz="4450" dirty="0"/>
          </a:p>
        </p:txBody>
      </p:sp>
      <p:sp>
        <p:nvSpPr>
          <p:cNvPr id="4" name="Text 1"/>
          <p:cNvSpPr/>
          <p:nvPr/>
        </p:nvSpPr>
        <p:spPr>
          <a:xfrm>
            <a:off x="793790" y="4440793"/>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XXI asrda pedagogika fani jahon miqyosida dinamik rivojlanmoqda. Ta'lim tizimlari mamlakatlarga xos pedagogik yondashuvlarni qo'llash orqali o'quvchilarning potentsialini ochib berayapti. Raqamli texnologiyalar, individual yondashuv va innovatsion metodlar ta'lim jarayonini fundamental o'zgartirmoqda.</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0079" y="730448"/>
            <a:ext cx="7883842" cy="1125141"/>
          </a:xfrm>
          <a:prstGeom prst="rect">
            <a:avLst/>
          </a:prstGeom>
          <a:noFill/>
          <a:ln/>
        </p:spPr>
        <p:txBody>
          <a:bodyPr wrap="square" lIns="0" tIns="0" rIns="0" bIns="0" rtlCol="0" anchor="t"/>
          <a:lstStyle/>
          <a:p>
            <a:pPr marL="0" indent="0" algn="l">
              <a:lnSpc>
                <a:spcPts val="4400"/>
              </a:lnSpc>
              <a:buNone/>
            </a:pPr>
            <a:r>
              <a:rPr lang="en-US" sz="3500" dirty="0">
                <a:solidFill>
                  <a:srgbClr val="5B6E8C"/>
                </a:solidFill>
                <a:latin typeface="Alexandria Medium" pitchFamily="34" charset="0"/>
                <a:ea typeface="Alexandria Medium" pitchFamily="34" charset="-122"/>
                <a:cs typeface="Alexandria Medium" pitchFamily="34" charset="-120"/>
              </a:rPr>
              <a:t>Xulosa: Pedagogika fanining global mavqei</a:t>
            </a:r>
            <a:endParaRPr lang="en-US" sz="3500" dirty="0"/>
          </a:p>
        </p:txBody>
      </p:sp>
      <p:sp>
        <p:nvSpPr>
          <p:cNvPr id="4" name="Text 1"/>
          <p:cNvSpPr/>
          <p:nvPr/>
        </p:nvSpPr>
        <p:spPr>
          <a:xfrm>
            <a:off x="630079" y="2125623"/>
            <a:ext cx="7883842" cy="3375422"/>
          </a:xfrm>
          <a:prstGeom prst="rect">
            <a:avLst/>
          </a:prstGeom>
          <a:noFill/>
          <a:ln/>
        </p:spPr>
        <p:txBody>
          <a:bodyPr wrap="square" lIns="0" tIns="0" rIns="0" bIns="0" rtlCol="0" anchor="t"/>
          <a:lstStyle/>
          <a:p>
            <a:pPr marL="0" indent="0" algn="l">
              <a:lnSpc>
                <a:spcPts val="8850"/>
              </a:lnSpc>
              <a:buNone/>
            </a:pPr>
            <a:r>
              <a:rPr lang="en-US" sz="7050" dirty="0">
                <a:solidFill>
                  <a:srgbClr val="5B6E8C"/>
                </a:solidFill>
                <a:latin typeface="Alexandria Medium" pitchFamily="34" charset="0"/>
                <a:ea typeface="Alexandria Medium" pitchFamily="34" charset="-122"/>
                <a:cs typeface="Alexandria Medium" pitchFamily="34" charset="-120"/>
              </a:rPr>
              <a:t>XXI asrda pedagogika — birlashgan dunya</a:t>
            </a:r>
            <a:endParaRPr lang="en-US" sz="7050" dirty="0"/>
          </a:p>
        </p:txBody>
      </p:sp>
      <p:sp>
        <p:nvSpPr>
          <p:cNvPr id="5" name="Text 2"/>
          <p:cNvSpPr/>
          <p:nvPr/>
        </p:nvSpPr>
        <p:spPr>
          <a:xfrm>
            <a:off x="630079" y="5771078"/>
            <a:ext cx="7883842" cy="1728073"/>
          </a:xfrm>
          <a:prstGeom prst="rect">
            <a:avLst/>
          </a:prstGeom>
          <a:noFill/>
          <a:ln/>
        </p:spPr>
        <p:txBody>
          <a:bodyPr wrap="square" lIns="0" tIns="0" rIns="0" bIns="0" rtlCol="0" anchor="t"/>
          <a:lstStyle/>
          <a:p>
            <a:pPr marL="0" indent="0" algn="l">
              <a:lnSpc>
                <a:spcPts val="2250"/>
              </a:lnSpc>
              <a:buNone/>
            </a:pPr>
            <a:r>
              <a:rPr lang="en-US" sz="1400" dirty="0">
                <a:solidFill>
                  <a:srgbClr val="5B6E8C"/>
                </a:solidFill>
                <a:latin typeface="Manrope" pitchFamily="34" charset="0"/>
                <a:ea typeface="Manrope" pitchFamily="34" charset="-122"/>
                <a:cs typeface="Manrope" pitchFamily="34" charset="-120"/>
              </a:rPr>
              <a:t>Hozirgi davrda pedagogika fani global darajada dinamik rivojlanmoqda. Fransiya, Germaniya, Niderlandiya, Hindiston va Finlandiya ta'lim tizimlari innovatsion va o'quvchi markazli pedagogik yondashuvlarni qo'llash orqali yangi avlodini tayyorlayapti. Raqamli texnologiyalar, individual ta'lim, hamkorlik va axloqiy tarbiya — bu barcha tizimlarning umumiy asosi. O'zbekiston ta'lim tizimi ham bu global trendlarni o'zlashtirib, o'z milliy xususiyatlari bilan uyg'unlab, yangi asrning talablariga javob beradigan kadrlar tayyorlashga intilmoqda.</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63993"/>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5B6E8C"/>
                </a:solidFill>
                <a:latin typeface="Alexandria Medium" pitchFamily="34" charset="0"/>
                <a:ea typeface="Alexandria Medium" pitchFamily="34" charset="-122"/>
                <a:cs typeface="Alexandria Medium" pitchFamily="34" charset="-120"/>
              </a:rPr>
              <a:t>Pedagogika fanining asosi va rivojlanish bosqichlari</a:t>
            </a:r>
            <a:endParaRPr lang="en-US" sz="4450" dirty="0"/>
          </a:p>
        </p:txBody>
      </p:sp>
      <p:sp>
        <p:nvSpPr>
          <p:cNvPr id="4" name="Text 1"/>
          <p:cNvSpPr/>
          <p:nvPr/>
        </p:nvSpPr>
        <p:spPr>
          <a:xfrm>
            <a:off x="6280190" y="344852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Pedagogika nima?</a:t>
            </a:r>
            <a:endParaRPr lang="en-US" sz="2200" dirty="0"/>
          </a:p>
        </p:txBody>
      </p:sp>
      <p:sp>
        <p:nvSpPr>
          <p:cNvPr id="5" name="Text 2"/>
          <p:cNvSpPr/>
          <p:nvPr/>
        </p:nvSpPr>
        <p:spPr>
          <a:xfrm>
            <a:off x="6280190" y="4029670"/>
            <a:ext cx="3501509" cy="1814513"/>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Pedagogika fani ta'lim, tarbiya va o'qitish metodlarini chuqur o'rganadi. U psixologiya, sosiologiya va felsafani o'z ichiga oladi.</a:t>
            </a:r>
            <a:endParaRPr lang="en-US" sz="1750" dirty="0"/>
          </a:p>
        </p:txBody>
      </p:sp>
      <p:sp>
        <p:nvSpPr>
          <p:cNvPr id="6" name="Text 3"/>
          <p:cNvSpPr/>
          <p:nvPr/>
        </p:nvSpPr>
        <p:spPr>
          <a:xfrm>
            <a:off x="10342721" y="3448526"/>
            <a:ext cx="3501509" cy="708660"/>
          </a:xfrm>
          <a:prstGeom prst="rect">
            <a:avLst/>
          </a:prstGeom>
          <a:noFill/>
          <a:ln/>
        </p:spPr>
        <p:txBody>
          <a:bodyPr wrap="square" lIns="0" tIns="0" rIns="0" bIns="0" rtlCol="0" anchor="t"/>
          <a:lstStyle/>
          <a:p>
            <a:pPr marL="0" indent="0" algn="l">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Zamonaviy innovatsiyalar</a:t>
            </a:r>
            <a:endParaRPr lang="en-US" sz="2200" dirty="0"/>
          </a:p>
        </p:txBody>
      </p:sp>
      <p:sp>
        <p:nvSpPr>
          <p:cNvPr id="7" name="Text 4"/>
          <p:cNvSpPr/>
          <p:nvPr/>
        </p:nvSpPr>
        <p:spPr>
          <a:xfrm>
            <a:off x="10342721" y="4384000"/>
            <a:ext cx="3501509" cy="2177415"/>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Raqamli vositalar, interaktiv platformalar va artificial intellekt ta'lim jarayonini takomillashtirmoqda va o'quvchilar tajribalarini yanada boy qilmoqda.</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37273"/>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5B6E8C"/>
                </a:solidFill>
                <a:latin typeface="Alexandria Medium" pitchFamily="34" charset="0"/>
                <a:ea typeface="Alexandria Medium" pitchFamily="34" charset="-122"/>
                <a:cs typeface="Alexandria Medium" pitchFamily="34" charset="-120"/>
              </a:rPr>
              <a:t>Fransiya: Markazlashtirilgan ta'lim tizimining namunasi</a:t>
            </a:r>
            <a:endParaRPr lang="en-US" sz="4450" dirty="0"/>
          </a:p>
        </p:txBody>
      </p:sp>
      <p:sp>
        <p:nvSpPr>
          <p:cNvPr id="4" name="Shape 1"/>
          <p:cNvSpPr/>
          <p:nvPr/>
        </p:nvSpPr>
        <p:spPr>
          <a:xfrm>
            <a:off x="793790" y="3503771"/>
            <a:ext cx="7556421" cy="1730812"/>
          </a:xfrm>
          <a:prstGeom prst="roundRect">
            <a:avLst>
              <a:gd name="adj" fmla="val 8453"/>
            </a:avLst>
          </a:prstGeom>
          <a:solidFill>
            <a:srgbClr val="FFFFFF"/>
          </a:solidFill>
          <a:ln w="30480">
            <a:solidFill>
              <a:srgbClr val="B3D5E4"/>
            </a:solidFill>
            <a:prstDash val="solid"/>
          </a:ln>
        </p:spPr>
      </p:sp>
      <p:pic>
        <p:nvPicPr>
          <p:cNvPr id="5" name="Image 1" descr="preencoded.png"/>
          <p:cNvPicPr>
            <a:picLocks noChangeAspect="1"/>
          </p:cNvPicPr>
          <p:nvPr/>
        </p:nvPicPr>
        <p:blipFill>
          <a:blip r:embed="rId4"/>
          <a:stretch>
            <a:fillRect/>
          </a:stretch>
        </p:blipFill>
        <p:spPr>
          <a:xfrm>
            <a:off x="763310" y="3503771"/>
            <a:ext cx="121920" cy="1730812"/>
          </a:xfrm>
          <a:prstGeom prst="rect">
            <a:avLst/>
          </a:prstGeom>
        </p:spPr>
      </p:pic>
      <p:sp>
        <p:nvSpPr>
          <p:cNvPr id="6" name="Text 2"/>
          <p:cNvSpPr/>
          <p:nvPr/>
        </p:nvSpPr>
        <p:spPr>
          <a:xfrm>
            <a:off x="1142524" y="376106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Tizim tuzilishi</a:t>
            </a:r>
            <a:endParaRPr lang="en-US" sz="2200" dirty="0"/>
          </a:p>
        </p:txBody>
      </p:sp>
      <p:sp>
        <p:nvSpPr>
          <p:cNvPr id="7" name="Text 3"/>
          <p:cNvSpPr/>
          <p:nvPr/>
        </p:nvSpPr>
        <p:spPr>
          <a:xfrm>
            <a:off x="1142524" y="4251484"/>
            <a:ext cx="6950393" cy="725805"/>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Davlatni markazida bilan boshqariladigan, boshlang'ich, o'rta va oliy ta'lim bosqichlariga ajratilgan mustahkam tizim.</a:t>
            </a:r>
            <a:endParaRPr lang="en-US" sz="1750" dirty="0"/>
          </a:p>
        </p:txBody>
      </p:sp>
      <p:sp>
        <p:nvSpPr>
          <p:cNvPr id="8" name="Shape 4"/>
          <p:cNvSpPr/>
          <p:nvPr/>
        </p:nvSpPr>
        <p:spPr>
          <a:xfrm>
            <a:off x="793790" y="5461397"/>
            <a:ext cx="7556421" cy="1730812"/>
          </a:xfrm>
          <a:prstGeom prst="roundRect">
            <a:avLst>
              <a:gd name="adj" fmla="val 8453"/>
            </a:avLst>
          </a:prstGeom>
          <a:solidFill>
            <a:srgbClr val="FFFFFF"/>
          </a:solidFill>
          <a:ln w="30480">
            <a:solidFill>
              <a:srgbClr val="B3D5E4"/>
            </a:solidFill>
            <a:prstDash val="solid"/>
          </a:ln>
        </p:spPr>
      </p:sp>
      <p:pic>
        <p:nvPicPr>
          <p:cNvPr id="9" name="Image 2" descr="preencoded.png"/>
          <p:cNvPicPr>
            <a:picLocks noChangeAspect="1"/>
          </p:cNvPicPr>
          <p:nvPr/>
        </p:nvPicPr>
        <p:blipFill>
          <a:blip r:embed="rId4"/>
          <a:stretch>
            <a:fillRect/>
          </a:stretch>
        </p:blipFill>
        <p:spPr>
          <a:xfrm>
            <a:off x="763310" y="5461397"/>
            <a:ext cx="121920" cy="1730812"/>
          </a:xfrm>
          <a:prstGeom prst="rect">
            <a:avLst/>
          </a:prstGeom>
        </p:spPr>
      </p:pic>
      <p:sp>
        <p:nvSpPr>
          <p:cNvPr id="10" name="Text 5"/>
          <p:cNvSpPr/>
          <p:nvPr/>
        </p:nvSpPr>
        <p:spPr>
          <a:xfrm>
            <a:off x="1142524" y="5718691"/>
            <a:ext cx="3421737" cy="354330"/>
          </a:xfrm>
          <a:prstGeom prst="rect">
            <a:avLst/>
          </a:prstGeom>
          <a:noFill/>
          <a:ln/>
        </p:spPr>
        <p:txBody>
          <a:bodyPr wrap="none" lIns="0" tIns="0" rIns="0" bIns="0" rtlCol="0" anchor="t"/>
          <a:lstStyle/>
          <a:p>
            <a:pPr marL="0" indent="0" algn="l">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Innovatsion xususiyatlar</a:t>
            </a:r>
            <a:endParaRPr lang="en-US" sz="2200" dirty="0"/>
          </a:p>
        </p:txBody>
      </p:sp>
      <p:sp>
        <p:nvSpPr>
          <p:cNvPr id="11" name="Text 6"/>
          <p:cNvSpPr/>
          <p:nvPr/>
        </p:nvSpPr>
        <p:spPr>
          <a:xfrm>
            <a:off x="1142524" y="6209109"/>
            <a:ext cx="6950393" cy="725805"/>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Ixtisoslashtirilgan maktablar, amaliy va nazariy bilimni uyg'unlash, humanitar va STEM fanlariga o'rtacha e'tibor.</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815"/>
          </a:xfrm>
          <a:prstGeom prst="rect">
            <a:avLst/>
          </a:prstGeom>
        </p:spPr>
      </p:pic>
      <p:sp>
        <p:nvSpPr>
          <p:cNvPr id="3" name="Text 0"/>
          <p:cNvSpPr/>
          <p:nvPr/>
        </p:nvSpPr>
        <p:spPr>
          <a:xfrm>
            <a:off x="6272927" y="618053"/>
            <a:ext cx="7570946" cy="1404461"/>
          </a:xfrm>
          <a:prstGeom prst="rect">
            <a:avLst/>
          </a:prstGeom>
          <a:noFill/>
          <a:ln/>
        </p:spPr>
        <p:txBody>
          <a:bodyPr wrap="square" lIns="0" tIns="0" rIns="0" bIns="0" rtlCol="0" anchor="t"/>
          <a:lstStyle/>
          <a:p>
            <a:pPr marL="0" indent="0" algn="l">
              <a:lnSpc>
                <a:spcPts val="5500"/>
              </a:lnSpc>
              <a:buNone/>
            </a:pPr>
            <a:r>
              <a:rPr lang="en-US" sz="4400" dirty="0">
                <a:solidFill>
                  <a:srgbClr val="5B6E8C"/>
                </a:solidFill>
                <a:latin typeface="Alexandria Medium" pitchFamily="34" charset="0"/>
                <a:ea typeface="Alexandria Medium" pitchFamily="34" charset="-122"/>
                <a:cs typeface="Alexandria Medium" pitchFamily="34" charset="-120"/>
              </a:rPr>
              <a:t>Germaniya: Ikki tomonli ta'lim tizimi</a:t>
            </a:r>
            <a:endParaRPr lang="en-US" sz="4400" dirty="0"/>
          </a:p>
        </p:txBody>
      </p:sp>
      <p:sp>
        <p:nvSpPr>
          <p:cNvPr id="4" name="Text 1"/>
          <p:cNvSpPr/>
          <p:nvPr/>
        </p:nvSpPr>
        <p:spPr>
          <a:xfrm>
            <a:off x="6272927" y="2359581"/>
            <a:ext cx="7570946" cy="1078706"/>
          </a:xfrm>
          <a:prstGeom prst="rect">
            <a:avLst/>
          </a:prstGeom>
          <a:noFill/>
          <a:ln/>
        </p:spPr>
        <p:txBody>
          <a:bodyPr wrap="square" lIns="0" tIns="0" rIns="0" bIns="0" rtlCol="0" anchor="t"/>
          <a:lstStyle/>
          <a:p>
            <a:pPr marL="0" indent="0" algn="l">
              <a:lnSpc>
                <a:spcPts val="2800"/>
              </a:lnSpc>
              <a:buNone/>
            </a:pPr>
            <a:r>
              <a:rPr lang="en-US" sz="1750" dirty="0">
                <a:solidFill>
                  <a:srgbClr val="5B6E8C"/>
                </a:solidFill>
                <a:latin typeface="Manrope" pitchFamily="34" charset="0"/>
                <a:ea typeface="Manrope" pitchFamily="34" charset="-122"/>
                <a:cs typeface="Manrope" pitchFamily="34" charset="-120"/>
              </a:rPr>
              <a:t>Germaniya ta'lim tizimi federativ tuzilishga ega bo'lib, shtatlarga qarab farqlanaди. Asosiy xususiyati — </a:t>
            </a:r>
            <a:r>
              <a:rPr lang="en-US" sz="1750" b="1" dirty="0">
                <a:solidFill>
                  <a:srgbClr val="5B6E8C"/>
                </a:solidFill>
                <a:latin typeface="Manrope" pitchFamily="34" charset="0"/>
                <a:ea typeface="Manrope" pitchFamily="34" charset="-122"/>
                <a:cs typeface="Manrope" pitchFamily="34" charset="-120"/>
              </a:rPr>
              <a:t>dual ta'lim</a:t>
            </a:r>
            <a:r>
              <a:rPr lang="en-US" sz="1750" dirty="0">
                <a:solidFill>
                  <a:srgbClr val="5B6E8C"/>
                </a:solidFill>
                <a:latin typeface="Manrope" pitchFamily="34" charset="0"/>
                <a:ea typeface="Manrope" pitchFamily="34" charset="-122"/>
                <a:cs typeface="Manrope" pitchFamily="34" charset="-120"/>
              </a:rPr>
              <a:t> (amaliy va nazariy bilimning o'rtasida muvozanat).</a:t>
            </a:r>
            <a:endParaRPr lang="en-US" sz="1750" dirty="0"/>
          </a:p>
        </p:txBody>
      </p:sp>
      <p:sp>
        <p:nvSpPr>
          <p:cNvPr id="5" name="Shape 2"/>
          <p:cNvSpPr/>
          <p:nvPr/>
        </p:nvSpPr>
        <p:spPr>
          <a:xfrm>
            <a:off x="6272927" y="3691057"/>
            <a:ext cx="3673078" cy="2029301"/>
          </a:xfrm>
          <a:prstGeom prst="roundRect">
            <a:avLst>
              <a:gd name="adj" fmla="val 16613"/>
            </a:avLst>
          </a:prstGeom>
          <a:solidFill>
            <a:srgbClr val="E6F7FF"/>
          </a:solidFill>
          <a:ln w="7620">
            <a:solidFill>
              <a:srgbClr val="B3D5E4"/>
            </a:solidFill>
            <a:prstDash val="solid"/>
          </a:ln>
        </p:spPr>
      </p:sp>
      <p:sp>
        <p:nvSpPr>
          <p:cNvPr id="6" name="Text 3"/>
          <p:cNvSpPr/>
          <p:nvPr/>
        </p:nvSpPr>
        <p:spPr>
          <a:xfrm>
            <a:off x="6505218" y="3923348"/>
            <a:ext cx="2809280" cy="351234"/>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Alexandria Medium" pitchFamily="34" charset="0"/>
                <a:ea typeface="Alexandria Medium" pitchFamily="34" charset="-122"/>
                <a:cs typeface="Alexandria Medium" pitchFamily="34" charset="-120"/>
              </a:rPr>
              <a:t>Kasb-hunar ta'limi</a:t>
            </a:r>
            <a:endParaRPr lang="en-US" sz="2200" dirty="0"/>
          </a:p>
        </p:txBody>
      </p:sp>
      <p:sp>
        <p:nvSpPr>
          <p:cNvPr id="7" name="Text 4"/>
          <p:cNvSpPr/>
          <p:nvPr/>
        </p:nvSpPr>
        <p:spPr>
          <a:xfrm>
            <a:off x="6505218" y="4409361"/>
            <a:ext cx="3208496" cy="1078706"/>
          </a:xfrm>
          <a:prstGeom prst="rect">
            <a:avLst/>
          </a:prstGeom>
          <a:noFill/>
          <a:ln/>
        </p:spPr>
        <p:txBody>
          <a:bodyPr wrap="square" lIns="0" tIns="0" rIns="0" bIns="0" rtlCol="0" anchor="t"/>
          <a:lstStyle/>
          <a:p>
            <a:pPr marL="0" indent="0" algn="l">
              <a:lnSpc>
                <a:spcPts val="2800"/>
              </a:lnSpc>
              <a:buNone/>
            </a:pPr>
            <a:r>
              <a:rPr lang="en-US" sz="1750" dirty="0">
                <a:solidFill>
                  <a:srgbClr val="000000"/>
                </a:solidFill>
                <a:latin typeface="Manrope" pitchFamily="34" charset="0"/>
                <a:ea typeface="Manrope" pitchFamily="34" charset="-122"/>
                <a:cs typeface="Manrope" pitchFamily="34" charset="-120"/>
              </a:rPr>
              <a:t>Kasb-hunar markazlarida amaliy bilim, mustahkam texnik tayyorlash.</a:t>
            </a:r>
            <a:endParaRPr lang="en-US" sz="1750" dirty="0"/>
          </a:p>
        </p:txBody>
      </p:sp>
      <p:sp>
        <p:nvSpPr>
          <p:cNvPr id="8" name="Shape 5"/>
          <p:cNvSpPr/>
          <p:nvPr/>
        </p:nvSpPr>
        <p:spPr>
          <a:xfrm>
            <a:off x="10170676" y="3691057"/>
            <a:ext cx="3673197" cy="2029301"/>
          </a:xfrm>
          <a:prstGeom prst="roundRect">
            <a:avLst>
              <a:gd name="adj" fmla="val 16613"/>
            </a:avLst>
          </a:prstGeom>
          <a:solidFill>
            <a:srgbClr val="E6F7FF"/>
          </a:solidFill>
          <a:ln w="7620">
            <a:solidFill>
              <a:srgbClr val="B3D5E4"/>
            </a:solidFill>
            <a:prstDash val="solid"/>
          </a:ln>
        </p:spPr>
      </p:sp>
      <p:sp>
        <p:nvSpPr>
          <p:cNvPr id="9" name="Text 6"/>
          <p:cNvSpPr/>
          <p:nvPr/>
        </p:nvSpPr>
        <p:spPr>
          <a:xfrm>
            <a:off x="10402967" y="3923348"/>
            <a:ext cx="2809280" cy="351234"/>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Alexandria Medium" pitchFamily="34" charset="0"/>
                <a:ea typeface="Alexandria Medium" pitchFamily="34" charset="-122"/>
                <a:cs typeface="Alexandria Medium" pitchFamily="34" charset="-120"/>
              </a:rPr>
              <a:t>Nazariy ta'lim</a:t>
            </a:r>
            <a:endParaRPr lang="en-US" sz="2200" dirty="0"/>
          </a:p>
        </p:txBody>
      </p:sp>
      <p:sp>
        <p:nvSpPr>
          <p:cNvPr id="10" name="Text 7"/>
          <p:cNvSpPr/>
          <p:nvPr/>
        </p:nvSpPr>
        <p:spPr>
          <a:xfrm>
            <a:off x="10402967" y="4409361"/>
            <a:ext cx="3208615" cy="719138"/>
          </a:xfrm>
          <a:prstGeom prst="rect">
            <a:avLst/>
          </a:prstGeom>
          <a:noFill/>
          <a:ln/>
        </p:spPr>
        <p:txBody>
          <a:bodyPr wrap="square" lIns="0" tIns="0" rIns="0" bIns="0" rtlCol="0" anchor="t"/>
          <a:lstStyle/>
          <a:p>
            <a:pPr marL="0" indent="0" algn="l">
              <a:lnSpc>
                <a:spcPts val="2800"/>
              </a:lnSpc>
              <a:buNone/>
            </a:pPr>
            <a:r>
              <a:rPr lang="en-US" sz="1750" dirty="0">
                <a:solidFill>
                  <a:srgbClr val="000000"/>
                </a:solidFill>
                <a:latin typeface="Manrope" pitchFamily="34" charset="0"/>
                <a:ea typeface="Manrope" pitchFamily="34" charset="-122"/>
                <a:cs typeface="Manrope" pitchFamily="34" charset="-120"/>
              </a:rPr>
              <a:t>Maktablar va universitetlarda chuqur nazariy bilim.</a:t>
            </a:r>
            <a:endParaRPr lang="en-US" sz="1750" dirty="0"/>
          </a:p>
        </p:txBody>
      </p:sp>
      <p:sp>
        <p:nvSpPr>
          <p:cNvPr id="11" name="Shape 8"/>
          <p:cNvSpPr/>
          <p:nvPr/>
        </p:nvSpPr>
        <p:spPr>
          <a:xfrm>
            <a:off x="6272927" y="5945029"/>
            <a:ext cx="7570946" cy="1669732"/>
          </a:xfrm>
          <a:prstGeom prst="roundRect">
            <a:avLst>
              <a:gd name="adj" fmla="val 20190"/>
            </a:avLst>
          </a:prstGeom>
          <a:solidFill>
            <a:srgbClr val="E6F7FF"/>
          </a:solidFill>
          <a:ln w="7620">
            <a:solidFill>
              <a:srgbClr val="B3D5E4"/>
            </a:solidFill>
            <a:prstDash val="solid"/>
          </a:ln>
        </p:spPr>
      </p:sp>
      <p:sp>
        <p:nvSpPr>
          <p:cNvPr id="12" name="Text 9"/>
          <p:cNvSpPr/>
          <p:nvPr/>
        </p:nvSpPr>
        <p:spPr>
          <a:xfrm>
            <a:off x="6505218" y="6177320"/>
            <a:ext cx="2809280" cy="351234"/>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Alexandria Medium" pitchFamily="34" charset="0"/>
                <a:ea typeface="Alexandria Medium" pitchFamily="34" charset="-122"/>
                <a:cs typeface="Alexandria Medium" pitchFamily="34" charset="-120"/>
              </a:rPr>
              <a:t>Uyg'unlash</a:t>
            </a:r>
            <a:endParaRPr lang="en-US" sz="2200" dirty="0"/>
          </a:p>
        </p:txBody>
      </p:sp>
      <p:sp>
        <p:nvSpPr>
          <p:cNvPr id="13" name="Text 10"/>
          <p:cNvSpPr/>
          <p:nvPr/>
        </p:nvSpPr>
        <p:spPr>
          <a:xfrm>
            <a:off x="6505218" y="6663333"/>
            <a:ext cx="7106364" cy="719138"/>
          </a:xfrm>
          <a:prstGeom prst="rect">
            <a:avLst/>
          </a:prstGeom>
          <a:noFill/>
          <a:ln/>
        </p:spPr>
        <p:txBody>
          <a:bodyPr wrap="square" lIns="0" tIns="0" rIns="0" bIns="0" rtlCol="0" anchor="t"/>
          <a:lstStyle/>
          <a:p>
            <a:pPr marL="0" indent="0" algn="l">
              <a:lnSpc>
                <a:spcPts val="2800"/>
              </a:lnSpc>
              <a:buNone/>
            </a:pPr>
            <a:r>
              <a:rPr lang="en-US" sz="1750" dirty="0">
                <a:solidFill>
                  <a:srgbClr val="000000"/>
                </a:solidFill>
                <a:latin typeface="Manrope" pitchFamily="34" charset="0"/>
                <a:ea typeface="Manrope" pitchFamily="34" charset="-122"/>
                <a:cs typeface="Manrope" pitchFamily="34" charset="-120"/>
              </a:rPr>
              <a:t>O'quvchilar ikala sohasida ham tayyorlanadi, praktikum va o'qish bir vaqtda.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539371"/>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5B6E8C"/>
                </a:solidFill>
                <a:latin typeface="Alexandria Medium" pitchFamily="34" charset="0"/>
                <a:ea typeface="Alexandria Medium" pitchFamily="34" charset="-122"/>
                <a:cs typeface="Alexandria Medium" pitchFamily="34" charset="-120"/>
              </a:rPr>
              <a:t>Niderlandiya: Individual yondashuv va o'quvchi mustaqiliyati</a:t>
            </a:r>
            <a:endParaRPr lang="en-US" sz="4450" dirty="0"/>
          </a:p>
        </p:txBody>
      </p:sp>
      <p:sp>
        <p:nvSpPr>
          <p:cNvPr id="4" name="Text 1"/>
          <p:cNvSpPr/>
          <p:nvPr/>
        </p:nvSpPr>
        <p:spPr>
          <a:xfrm>
            <a:off x="793790" y="529709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Niderlandiya ta'lim tizimi har bir o'quvchining o'ziga xos ehtiyojlarini hisobga olgan individual yondashuvning moddiy namunasi. Integratsiyalashgan dars metodlari, proyekt asosida o'qitish va raqamli ta'lim asosiy tamoyillar.</a:t>
            </a:r>
            <a:endParaRPr lang="en-US" sz="1750" dirty="0"/>
          </a:p>
        </p:txBody>
      </p:sp>
      <p:sp>
        <p:nvSpPr>
          <p:cNvPr id="5" name="Text 2"/>
          <p:cNvSpPr/>
          <p:nvPr/>
        </p:nvSpPr>
        <p:spPr>
          <a:xfrm>
            <a:off x="793790" y="627804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6E8C"/>
                </a:solidFill>
                <a:latin typeface="Manrope" pitchFamily="34" charset="0"/>
                <a:ea typeface="Manrope" pitchFamily="34" charset="-122"/>
                <a:cs typeface="Manrope" pitchFamily="34" charset="-120"/>
              </a:rPr>
              <a:t>O'quvchi markazli metodologiya</a:t>
            </a:r>
            <a:endParaRPr lang="en-US" sz="1750" dirty="0"/>
          </a:p>
        </p:txBody>
      </p:sp>
      <p:sp>
        <p:nvSpPr>
          <p:cNvPr id="6" name="Text 3"/>
          <p:cNvSpPr/>
          <p:nvPr/>
        </p:nvSpPr>
        <p:spPr>
          <a:xfrm>
            <a:off x="793790" y="672024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6E8C"/>
                </a:solidFill>
                <a:latin typeface="Manrope" pitchFamily="34" charset="0"/>
                <a:ea typeface="Manrope" pitchFamily="34" charset="-122"/>
                <a:cs typeface="Manrope" pitchFamily="34" charset="-120"/>
              </a:rPr>
              <a:t>Raqamli vositalar keng qo'llaniladi</a:t>
            </a:r>
            <a:endParaRPr lang="en-US" sz="1750" dirty="0"/>
          </a:p>
        </p:txBody>
      </p:sp>
      <p:sp>
        <p:nvSpPr>
          <p:cNvPr id="7" name="Text 4"/>
          <p:cNvSpPr/>
          <p:nvPr/>
        </p:nvSpPr>
        <p:spPr>
          <a:xfrm>
            <a:off x="793790" y="716244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B6E8C"/>
                </a:solidFill>
                <a:latin typeface="Manrope" pitchFamily="34" charset="0"/>
                <a:ea typeface="Manrope" pitchFamily="34" charset="-122"/>
                <a:cs typeface="Manrope" pitchFamily="34" charset="-120"/>
              </a:rPr>
              <a:t>Hamkorlik va ijodiy fikrlash rivojlantiriladi</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22609"/>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5B6E8C"/>
                </a:solidFill>
                <a:latin typeface="Alexandria Medium" pitchFamily="34" charset="0"/>
                <a:ea typeface="Alexandria Medium" pitchFamily="34" charset="-122"/>
                <a:cs typeface="Alexandria Medium" pitchFamily="34" charset="-120"/>
              </a:rPr>
              <a:t>Hindiston: Dunyodagi eng yirik ta'lim tizimi</a:t>
            </a:r>
            <a:endParaRPr lang="en-US" sz="4450" dirty="0"/>
          </a:p>
        </p:txBody>
      </p:sp>
      <p:sp>
        <p:nvSpPr>
          <p:cNvPr id="4" name="Text 1"/>
          <p:cNvSpPr/>
          <p:nvPr/>
        </p:nvSpPr>
        <p:spPr>
          <a:xfrm>
            <a:off x="793790" y="380714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Tarixiy ahamiyat</a:t>
            </a:r>
            <a:endParaRPr lang="en-US" sz="2200" dirty="0"/>
          </a:p>
        </p:txBody>
      </p:sp>
      <p:sp>
        <p:nvSpPr>
          <p:cNvPr id="5" name="Text 2"/>
          <p:cNvSpPr/>
          <p:nvPr/>
        </p:nvSpPr>
        <p:spPr>
          <a:xfrm>
            <a:off x="793790" y="4388287"/>
            <a:ext cx="3501509" cy="1451610"/>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Hindiston dunyodagi eng ko'p o'quvchi soni (300+ million) va ta'lim muassasalariga ega. STEM fanlari va ingliz tili ta'limida kuchli.</a:t>
            </a:r>
            <a:endParaRPr lang="en-US" sz="1750" dirty="0"/>
          </a:p>
        </p:txBody>
      </p:sp>
      <p:sp>
        <p:nvSpPr>
          <p:cNvPr id="6" name="Text 3"/>
          <p:cNvSpPr/>
          <p:nvPr/>
        </p:nvSpPr>
        <p:spPr>
          <a:xfrm>
            <a:off x="4856321" y="380714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Yangi muammolar</a:t>
            </a:r>
            <a:endParaRPr lang="en-US" sz="2200" dirty="0"/>
          </a:p>
        </p:txBody>
      </p:sp>
      <p:sp>
        <p:nvSpPr>
          <p:cNvPr id="7" name="Text 4"/>
          <p:cNvSpPr/>
          <p:nvPr/>
        </p:nvSpPr>
        <p:spPr>
          <a:xfrm>
            <a:off x="4856321" y="4388287"/>
            <a:ext cx="3501509" cy="1814513"/>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Shahar va qishloq maktablari o'rtasidagi suvga-soxta farqlar, ma'lumotlar yetishmayotgan o'qituvchilar, turli xil resurslarni boshqarish qiyinchiliklari.</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8037" y="699254"/>
            <a:ext cx="7720727" cy="1906310"/>
          </a:xfrm>
          <a:prstGeom prst="rect">
            <a:avLst/>
          </a:prstGeom>
          <a:noFill/>
          <a:ln/>
        </p:spPr>
        <p:txBody>
          <a:bodyPr wrap="square" lIns="0" tIns="0" rIns="0" bIns="0" rtlCol="0" anchor="t"/>
          <a:lstStyle/>
          <a:p>
            <a:pPr marL="0" indent="0" algn="l">
              <a:lnSpc>
                <a:spcPts val="5000"/>
              </a:lnSpc>
              <a:buNone/>
            </a:pPr>
            <a:r>
              <a:rPr lang="en-US" sz="4000" dirty="0">
                <a:solidFill>
                  <a:srgbClr val="5B6E8C"/>
                </a:solidFill>
                <a:latin typeface="Alexandria Medium" pitchFamily="34" charset="0"/>
                <a:ea typeface="Alexandria Medium" pitchFamily="34" charset="-122"/>
                <a:cs typeface="Alexandria Medium" pitchFamily="34" charset="-120"/>
              </a:rPr>
              <a:t>Finlandiya: Innovatsion pedagogika va ta'lim ekspermenti</a:t>
            </a:r>
            <a:endParaRPr lang="en-US" sz="4000" dirty="0"/>
          </a:p>
        </p:txBody>
      </p:sp>
      <p:pic>
        <p:nvPicPr>
          <p:cNvPr id="4" name="Image 1" descr="preencoded.png"/>
          <p:cNvPicPr>
            <a:picLocks noChangeAspect="1"/>
          </p:cNvPicPr>
          <p:nvPr/>
        </p:nvPicPr>
        <p:blipFill>
          <a:blip r:embed="rId4"/>
          <a:stretch>
            <a:fillRect/>
          </a:stretch>
        </p:blipFill>
        <p:spPr>
          <a:xfrm>
            <a:off x="6198037" y="2910483"/>
            <a:ext cx="609957" cy="1143000"/>
          </a:xfrm>
          <a:prstGeom prst="rect">
            <a:avLst/>
          </a:prstGeom>
        </p:spPr>
      </p:pic>
      <p:sp>
        <p:nvSpPr>
          <p:cNvPr id="5" name="Text 1"/>
          <p:cNvSpPr/>
          <p:nvPr/>
        </p:nvSpPr>
        <p:spPr>
          <a:xfrm>
            <a:off x="7011233" y="3113722"/>
            <a:ext cx="2542103" cy="317659"/>
          </a:xfrm>
          <a:prstGeom prst="rect">
            <a:avLst/>
          </a:prstGeom>
          <a:noFill/>
          <a:ln/>
        </p:spPr>
        <p:txBody>
          <a:bodyPr wrap="none" lIns="0" tIns="0" rIns="0" bIns="0" rtlCol="0" anchor="t"/>
          <a:lstStyle/>
          <a:p>
            <a:pPr marL="0" indent="0" algn="l">
              <a:lnSpc>
                <a:spcPts val="2500"/>
              </a:lnSpc>
              <a:buNone/>
            </a:pPr>
            <a:r>
              <a:rPr lang="en-US" sz="2000" dirty="0">
                <a:solidFill>
                  <a:srgbClr val="5B6E8C"/>
                </a:solidFill>
                <a:latin typeface="Alexandria Medium" pitchFamily="34" charset="0"/>
                <a:ea typeface="Alexandria Medium" pitchFamily="34" charset="-122"/>
                <a:cs typeface="Alexandria Medium" pitchFamily="34" charset="-120"/>
              </a:rPr>
              <a:t>O'qituvchi tayyorligi</a:t>
            </a:r>
            <a:endParaRPr lang="en-US" sz="2000" dirty="0"/>
          </a:p>
        </p:txBody>
      </p:sp>
      <p:sp>
        <p:nvSpPr>
          <p:cNvPr id="6" name="Text 2"/>
          <p:cNvSpPr/>
          <p:nvPr/>
        </p:nvSpPr>
        <p:spPr>
          <a:xfrm>
            <a:off x="7011233" y="3553301"/>
            <a:ext cx="6907530" cy="325279"/>
          </a:xfrm>
          <a:prstGeom prst="rect">
            <a:avLst/>
          </a:prstGeom>
          <a:noFill/>
          <a:ln/>
        </p:spPr>
        <p:txBody>
          <a:bodyPr wrap="none" lIns="0" tIns="0" rIns="0" bIns="0" rtlCol="0" anchor="t"/>
          <a:lstStyle/>
          <a:p>
            <a:pPr marL="0" indent="0" algn="l">
              <a:lnSpc>
                <a:spcPts val="2550"/>
              </a:lnSpc>
              <a:buNone/>
            </a:pPr>
            <a:r>
              <a:rPr lang="en-US" sz="1600" dirty="0">
                <a:solidFill>
                  <a:srgbClr val="5B6E8C"/>
                </a:solidFill>
                <a:latin typeface="Manrope" pitchFamily="34" charset="0"/>
                <a:ea typeface="Manrope" pitchFamily="34" charset="-122"/>
                <a:cs typeface="Manrope" pitchFamily="34" charset="-120"/>
              </a:rPr>
              <a:t>Finlandiyada o'qituvchilar chuqur tayyorlanadi, o'z sohasida mutaxassislar.</a:t>
            </a:r>
            <a:endParaRPr lang="en-US" sz="1600" dirty="0"/>
          </a:p>
        </p:txBody>
      </p:sp>
      <p:pic>
        <p:nvPicPr>
          <p:cNvPr id="7" name="Image 2" descr="preencoded.png"/>
          <p:cNvPicPr>
            <a:picLocks noChangeAspect="1"/>
          </p:cNvPicPr>
          <p:nvPr/>
        </p:nvPicPr>
        <p:blipFill>
          <a:blip r:embed="rId5"/>
          <a:stretch>
            <a:fillRect/>
          </a:stretch>
        </p:blipFill>
        <p:spPr>
          <a:xfrm>
            <a:off x="6502956" y="4333756"/>
            <a:ext cx="609957" cy="1143000"/>
          </a:xfrm>
          <a:prstGeom prst="rect">
            <a:avLst/>
          </a:prstGeom>
        </p:spPr>
      </p:pic>
      <p:sp>
        <p:nvSpPr>
          <p:cNvPr id="8" name="Text 3"/>
          <p:cNvSpPr/>
          <p:nvPr/>
        </p:nvSpPr>
        <p:spPr>
          <a:xfrm>
            <a:off x="7316152" y="4536996"/>
            <a:ext cx="2541746" cy="317659"/>
          </a:xfrm>
          <a:prstGeom prst="rect">
            <a:avLst/>
          </a:prstGeom>
          <a:noFill/>
          <a:ln/>
        </p:spPr>
        <p:txBody>
          <a:bodyPr wrap="none" lIns="0" tIns="0" rIns="0" bIns="0" rtlCol="0" anchor="t"/>
          <a:lstStyle/>
          <a:p>
            <a:pPr marL="0" indent="0" algn="l">
              <a:lnSpc>
                <a:spcPts val="2500"/>
              </a:lnSpc>
              <a:buNone/>
            </a:pPr>
            <a:r>
              <a:rPr lang="en-US" sz="2000" dirty="0">
                <a:solidFill>
                  <a:srgbClr val="5B6E8C"/>
                </a:solidFill>
                <a:latin typeface="Alexandria Medium" pitchFamily="34" charset="0"/>
                <a:ea typeface="Alexandria Medium" pitchFamily="34" charset="-122"/>
                <a:cs typeface="Alexandria Medium" pitchFamily="34" charset="-120"/>
              </a:rPr>
              <a:t>Interaktiv darslar</a:t>
            </a:r>
            <a:endParaRPr lang="en-US" sz="2000" dirty="0"/>
          </a:p>
        </p:txBody>
      </p:sp>
      <p:sp>
        <p:nvSpPr>
          <p:cNvPr id="9" name="Text 4"/>
          <p:cNvSpPr/>
          <p:nvPr/>
        </p:nvSpPr>
        <p:spPr>
          <a:xfrm>
            <a:off x="7316152" y="4976574"/>
            <a:ext cx="6602611" cy="650558"/>
          </a:xfrm>
          <a:prstGeom prst="rect">
            <a:avLst/>
          </a:prstGeom>
          <a:noFill/>
          <a:ln/>
        </p:spPr>
        <p:txBody>
          <a:bodyPr wrap="square" lIns="0" tIns="0" rIns="0" bIns="0" rtlCol="0" anchor="t"/>
          <a:lstStyle/>
          <a:p>
            <a:pPr marL="0" indent="0" algn="l">
              <a:lnSpc>
                <a:spcPts val="2550"/>
              </a:lnSpc>
              <a:buNone/>
            </a:pPr>
            <a:r>
              <a:rPr lang="en-US" sz="1600" dirty="0">
                <a:solidFill>
                  <a:srgbClr val="5B6E8C"/>
                </a:solidFill>
                <a:latin typeface="Manrope" pitchFamily="34" charset="0"/>
                <a:ea typeface="Manrope" pitchFamily="34" charset="-122"/>
                <a:cs typeface="Manrope" pitchFamily="34" charset="-120"/>
              </a:rPr>
              <a:t>Darslar o'quvchi faoliyatiga asoslangan, o'yinlar va loyihalar orqali o'rganish.</a:t>
            </a:r>
            <a:endParaRPr lang="en-US" sz="1600" dirty="0"/>
          </a:p>
        </p:txBody>
      </p:sp>
      <p:pic>
        <p:nvPicPr>
          <p:cNvPr id="10" name="Image 3" descr="preencoded.png"/>
          <p:cNvPicPr>
            <a:picLocks noChangeAspect="1"/>
          </p:cNvPicPr>
          <p:nvPr/>
        </p:nvPicPr>
        <p:blipFill>
          <a:blip r:embed="rId5"/>
          <a:stretch>
            <a:fillRect/>
          </a:stretch>
        </p:blipFill>
        <p:spPr>
          <a:xfrm>
            <a:off x="6807994" y="6033611"/>
            <a:ext cx="609957" cy="1143000"/>
          </a:xfrm>
          <a:prstGeom prst="rect">
            <a:avLst/>
          </a:prstGeom>
        </p:spPr>
      </p:pic>
      <p:sp>
        <p:nvSpPr>
          <p:cNvPr id="11" name="Text 5"/>
          <p:cNvSpPr/>
          <p:nvPr/>
        </p:nvSpPr>
        <p:spPr>
          <a:xfrm>
            <a:off x="7621191" y="6236851"/>
            <a:ext cx="2541746" cy="317659"/>
          </a:xfrm>
          <a:prstGeom prst="rect">
            <a:avLst/>
          </a:prstGeom>
          <a:noFill/>
          <a:ln/>
        </p:spPr>
        <p:txBody>
          <a:bodyPr wrap="none" lIns="0" tIns="0" rIns="0" bIns="0" rtlCol="0" anchor="t"/>
          <a:lstStyle/>
          <a:p>
            <a:pPr marL="0" indent="0" algn="l">
              <a:lnSpc>
                <a:spcPts val="2500"/>
              </a:lnSpc>
              <a:buNone/>
            </a:pPr>
            <a:r>
              <a:rPr lang="en-US" sz="2000" dirty="0">
                <a:solidFill>
                  <a:srgbClr val="5B6E8C"/>
                </a:solidFill>
                <a:latin typeface="Alexandria Medium" pitchFamily="34" charset="0"/>
                <a:ea typeface="Alexandria Medium" pitchFamily="34" charset="-122"/>
                <a:cs typeface="Alexandria Medium" pitchFamily="34" charset="-120"/>
              </a:rPr>
              <a:t>Mustaqil fikrlash</a:t>
            </a:r>
            <a:endParaRPr lang="en-US" sz="2000" dirty="0"/>
          </a:p>
        </p:txBody>
      </p:sp>
      <p:sp>
        <p:nvSpPr>
          <p:cNvPr id="12" name="Text 6"/>
          <p:cNvSpPr/>
          <p:nvPr/>
        </p:nvSpPr>
        <p:spPr>
          <a:xfrm>
            <a:off x="7621191" y="6676430"/>
            <a:ext cx="6297573" cy="650558"/>
          </a:xfrm>
          <a:prstGeom prst="rect">
            <a:avLst/>
          </a:prstGeom>
          <a:noFill/>
          <a:ln/>
        </p:spPr>
        <p:txBody>
          <a:bodyPr wrap="square" lIns="0" tIns="0" rIns="0" bIns="0" rtlCol="0" anchor="t"/>
          <a:lstStyle/>
          <a:p>
            <a:pPr marL="0" indent="0" algn="l">
              <a:lnSpc>
                <a:spcPts val="2550"/>
              </a:lnSpc>
              <a:buNone/>
            </a:pPr>
            <a:r>
              <a:rPr lang="en-US" sz="1600" dirty="0">
                <a:solidFill>
                  <a:srgbClr val="5B6E8C"/>
                </a:solidFill>
                <a:latin typeface="Manrope" pitchFamily="34" charset="0"/>
                <a:ea typeface="Manrope" pitchFamily="34" charset="-122"/>
                <a:cs typeface="Manrope" pitchFamily="34" charset="-120"/>
              </a:rPr>
              <a:t>Kam nazorat va testlar, o'quvchilar mustaqil fikrlashni rivojlantirishga e'tibor.</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896660"/>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5B6E8C"/>
                </a:solidFill>
                <a:latin typeface="Alexandria Medium" pitchFamily="34" charset="0"/>
                <a:ea typeface="Alexandria Medium" pitchFamily="34" charset="-122"/>
                <a:cs typeface="Alexandria Medium" pitchFamily="34" charset="-120"/>
              </a:rPr>
              <a:t>Turli mamlakatlardagi pedagogik yondashuvlarning umumiy xususiyatlari</a:t>
            </a:r>
            <a:endParaRPr lang="en-US" sz="4450" dirty="0"/>
          </a:p>
        </p:txBody>
      </p:sp>
      <p:sp>
        <p:nvSpPr>
          <p:cNvPr id="3" name="Text 1"/>
          <p:cNvSpPr/>
          <p:nvPr/>
        </p:nvSpPr>
        <p:spPr>
          <a:xfrm>
            <a:off x="1799511" y="3125153"/>
            <a:ext cx="2892981" cy="354330"/>
          </a:xfrm>
          <a:prstGeom prst="rect">
            <a:avLst/>
          </a:prstGeom>
          <a:noFill/>
          <a:ln/>
        </p:spPr>
        <p:txBody>
          <a:bodyPr wrap="none" lIns="0" tIns="0" rIns="0" bIns="0" rtlCol="0" anchor="t"/>
          <a:lstStyle/>
          <a:p>
            <a:pPr marL="0" indent="0" algn="r">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O'quvchi markazlilik</a:t>
            </a:r>
            <a:endParaRPr lang="en-US" sz="2200" dirty="0"/>
          </a:p>
        </p:txBody>
      </p:sp>
      <p:sp>
        <p:nvSpPr>
          <p:cNvPr id="4" name="Text 2"/>
          <p:cNvSpPr/>
          <p:nvPr/>
        </p:nvSpPr>
        <p:spPr>
          <a:xfrm>
            <a:off x="793790" y="3615571"/>
            <a:ext cx="3898702" cy="1088708"/>
          </a:xfrm>
          <a:prstGeom prst="rect">
            <a:avLst/>
          </a:prstGeom>
          <a:noFill/>
          <a:ln/>
        </p:spPr>
        <p:txBody>
          <a:bodyPr wrap="square" lIns="0" tIns="0" rIns="0" bIns="0" rtlCol="0" anchor="t"/>
          <a:lstStyle/>
          <a:p>
            <a:pPr marL="0" indent="0" algn="r">
              <a:lnSpc>
                <a:spcPts val="2850"/>
              </a:lnSpc>
              <a:buNone/>
            </a:pPr>
            <a:r>
              <a:rPr lang="en-US" sz="1750" dirty="0">
                <a:solidFill>
                  <a:srgbClr val="5B6E8C"/>
                </a:solidFill>
                <a:latin typeface="Manrope" pitchFamily="34" charset="0"/>
                <a:ea typeface="Manrope" pitchFamily="34" charset="-122"/>
                <a:cs typeface="Manrope" pitchFamily="34" charset="-120"/>
              </a:rPr>
              <a:t>Barcha tizimlar o'quvchining ehtiyojlari va rivojlanishiga e'tibor beradi.</a:t>
            </a:r>
            <a:endParaRPr lang="en-US" sz="1750" dirty="0"/>
          </a:p>
        </p:txBody>
      </p:sp>
      <p:pic>
        <p:nvPicPr>
          <p:cNvPr id="5" name="Image 0" descr="preencoded.png"/>
          <p:cNvPicPr>
            <a:picLocks noChangeAspect="1"/>
          </p:cNvPicPr>
          <p:nvPr/>
        </p:nvPicPr>
        <p:blipFill>
          <a:blip r:embed="rId3"/>
          <a:stretch>
            <a:fillRect/>
          </a:stretch>
        </p:blipFill>
        <p:spPr>
          <a:xfrm>
            <a:off x="5032653" y="2767846"/>
            <a:ext cx="4564975" cy="4564975"/>
          </a:xfrm>
          <a:prstGeom prst="rect">
            <a:avLst/>
          </a:prstGeom>
        </p:spPr>
      </p:pic>
      <p:pic>
        <p:nvPicPr>
          <p:cNvPr id="6" name="Image 1" descr="preencoded.png"/>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6015633" y="3750707"/>
            <a:ext cx="339328" cy="339328"/>
          </a:xfrm>
          <a:prstGeom prst="rect">
            <a:avLst/>
          </a:prstGeom>
        </p:spPr>
      </p:pic>
      <p:sp>
        <p:nvSpPr>
          <p:cNvPr id="7" name="Text 3"/>
          <p:cNvSpPr/>
          <p:nvPr/>
        </p:nvSpPr>
        <p:spPr>
          <a:xfrm>
            <a:off x="9937790" y="3125153"/>
            <a:ext cx="3746778" cy="354330"/>
          </a:xfrm>
          <a:prstGeom prst="rect">
            <a:avLst/>
          </a:prstGeom>
          <a:noFill/>
          <a:ln/>
        </p:spPr>
        <p:txBody>
          <a:bodyPr wrap="none" lIns="0" tIns="0" rIns="0" bIns="0" rtlCol="0" anchor="t"/>
          <a:lstStyle/>
          <a:p>
            <a:pPr marL="0" indent="0" algn="l">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Innovatsion texnologiyalar</a:t>
            </a:r>
            <a:endParaRPr lang="en-US" sz="2200" dirty="0"/>
          </a:p>
        </p:txBody>
      </p:sp>
      <p:sp>
        <p:nvSpPr>
          <p:cNvPr id="8" name="Text 4"/>
          <p:cNvSpPr/>
          <p:nvPr/>
        </p:nvSpPr>
        <p:spPr>
          <a:xfrm>
            <a:off x="9937790" y="3615571"/>
            <a:ext cx="3898821" cy="1088708"/>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Raqamli vositalar, interaktiv platformalar va virtual laboratoriyalar keng qo'llaniladi.</a:t>
            </a:r>
            <a:endParaRPr lang="en-US" sz="1750" dirty="0"/>
          </a:p>
        </p:txBody>
      </p:sp>
      <p:pic>
        <p:nvPicPr>
          <p:cNvPr id="9" name="Image 2" descr="preencoded.png"/>
          <p:cNvPicPr>
            <a:picLocks noChangeAspect="1"/>
          </p:cNvPicPr>
          <p:nvPr/>
        </p:nvPicPr>
        <p:blipFill>
          <a:blip r:embed="rId6"/>
          <a:stretch>
            <a:fillRect/>
          </a:stretch>
        </p:blipFill>
        <p:spPr>
          <a:xfrm>
            <a:off x="5032653" y="2767846"/>
            <a:ext cx="4564975" cy="4564975"/>
          </a:xfrm>
          <a:prstGeom prst="rect">
            <a:avLst/>
          </a:prstGeom>
        </p:spPr>
      </p:pic>
      <p:pic>
        <p:nvPicPr>
          <p:cNvPr id="10" name="Image 3" descr="preencoded.png"/>
          <p:cNvPicPr>
            <a:picLocks noChangeAspect="1"/>
          </p:cNvPicPr>
          <p:nvPr/>
        </p:nvPicPr>
        <p:blipFill>
          <a:blip r:embed="rId4">
            <a:extLst>
              <a:ext uri="{96DAC541-7B7A-43D3-8B79-37D633B846F1}">
                <asvg:svgBlip xmlns:asvg="http://schemas.microsoft.com/office/drawing/2016/SVG/main" xmlns="" r:embed="rId7"/>
              </a:ext>
            </a:extLst>
          </a:blip>
          <a:stretch>
            <a:fillRect/>
          </a:stretch>
        </p:blipFill>
        <p:spPr>
          <a:xfrm>
            <a:off x="8275201" y="3750707"/>
            <a:ext cx="339328" cy="339328"/>
          </a:xfrm>
          <a:prstGeom prst="rect">
            <a:avLst/>
          </a:prstGeom>
        </p:spPr>
      </p:pic>
      <p:sp>
        <p:nvSpPr>
          <p:cNvPr id="11" name="Text 5"/>
          <p:cNvSpPr/>
          <p:nvPr/>
        </p:nvSpPr>
        <p:spPr>
          <a:xfrm>
            <a:off x="9937790" y="575917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Interaktiv taʼlim</a:t>
            </a:r>
            <a:endParaRPr lang="en-US" sz="2200" dirty="0"/>
          </a:p>
        </p:txBody>
      </p:sp>
      <p:sp>
        <p:nvSpPr>
          <p:cNvPr id="12" name="Text 6"/>
          <p:cNvSpPr/>
          <p:nvPr/>
        </p:nvSpPr>
        <p:spPr>
          <a:xfrm>
            <a:off x="9937790" y="6249591"/>
            <a:ext cx="3898821" cy="725805"/>
          </a:xfrm>
          <a:prstGeom prst="rect">
            <a:avLst/>
          </a:prstGeom>
          <a:noFill/>
          <a:ln/>
        </p:spPr>
        <p:txBody>
          <a:bodyPr wrap="square" lIns="0" tIns="0" rIns="0" bIns="0" rtlCol="0" anchor="t"/>
          <a:lstStyle/>
          <a:p>
            <a:pPr marL="0" indent="0" algn="l">
              <a:lnSpc>
                <a:spcPts val="2850"/>
              </a:lnSpc>
              <a:buNone/>
            </a:pPr>
            <a:r>
              <a:rPr lang="en-US" sz="1750" dirty="0">
                <a:solidFill>
                  <a:srgbClr val="5B6E8C"/>
                </a:solidFill>
                <a:latin typeface="Manrope" pitchFamily="34" charset="0"/>
                <a:ea typeface="Manrope" pitchFamily="34" charset="-122"/>
                <a:cs typeface="Manrope" pitchFamily="34" charset="-120"/>
              </a:rPr>
              <a:t>Darslar monologlashtirilgan suhbat emas, balki o'zaro ijodiy hamkorlik.</a:t>
            </a:r>
            <a:endParaRPr lang="en-US" sz="1750" dirty="0"/>
          </a:p>
        </p:txBody>
      </p:sp>
      <p:pic>
        <p:nvPicPr>
          <p:cNvPr id="13" name="Image 4" descr="preencoded.png"/>
          <p:cNvPicPr>
            <a:picLocks noChangeAspect="1"/>
          </p:cNvPicPr>
          <p:nvPr/>
        </p:nvPicPr>
        <p:blipFill>
          <a:blip r:embed="rId8"/>
          <a:stretch>
            <a:fillRect/>
          </a:stretch>
        </p:blipFill>
        <p:spPr>
          <a:xfrm>
            <a:off x="5032653" y="2767846"/>
            <a:ext cx="4564975" cy="4564975"/>
          </a:xfrm>
          <a:prstGeom prst="rect">
            <a:avLst/>
          </a:prstGeom>
        </p:spPr>
      </p:pic>
      <p:pic>
        <p:nvPicPr>
          <p:cNvPr id="14" name="Image 5" descr="preencoded.png"/>
          <p:cNvPicPr>
            <a:picLocks noChangeAspect="1"/>
          </p:cNvPicPr>
          <p:nvPr/>
        </p:nvPicPr>
        <p:blipFill>
          <a:blip r:embed="rId4">
            <a:extLst>
              <a:ext uri="{96DAC541-7B7A-43D3-8B79-37D633B846F1}">
                <asvg:svgBlip xmlns:asvg="http://schemas.microsoft.com/office/drawing/2016/SVG/main" xmlns="" r:embed="rId9"/>
              </a:ext>
            </a:extLst>
          </a:blip>
          <a:stretch>
            <a:fillRect/>
          </a:stretch>
        </p:blipFill>
        <p:spPr>
          <a:xfrm>
            <a:off x="8275201" y="6010275"/>
            <a:ext cx="339328" cy="339328"/>
          </a:xfrm>
          <a:prstGeom prst="rect">
            <a:avLst/>
          </a:prstGeom>
        </p:spPr>
      </p:pic>
      <p:sp>
        <p:nvSpPr>
          <p:cNvPr id="15" name="Text 7"/>
          <p:cNvSpPr/>
          <p:nvPr/>
        </p:nvSpPr>
        <p:spPr>
          <a:xfrm>
            <a:off x="1857256" y="5759172"/>
            <a:ext cx="2835235" cy="354330"/>
          </a:xfrm>
          <a:prstGeom prst="rect">
            <a:avLst/>
          </a:prstGeom>
          <a:noFill/>
          <a:ln/>
        </p:spPr>
        <p:txBody>
          <a:bodyPr wrap="none" lIns="0" tIns="0" rIns="0" bIns="0" rtlCol="0" anchor="t"/>
          <a:lstStyle/>
          <a:p>
            <a:pPr marL="0" indent="0" algn="r">
              <a:lnSpc>
                <a:spcPts val="2750"/>
              </a:lnSpc>
              <a:buNone/>
            </a:pPr>
            <a:r>
              <a:rPr lang="en-US" sz="2200" dirty="0">
                <a:solidFill>
                  <a:srgbClr val="5B6E8C"/>
                </a:solidFill>
                <a:latin typeface="Alexandria Medium" pitchFamily="34" charset="0"/>
                <a:ea typeface="Alexandria Medium" pitchFamily="34" charset="-122"/>
                <a:cs typeface="Alexandria Medium" pitchFamily="34" charset="-120"/>
              </a:rPr>
              <a:t>Muvozana</a:t>
            </a:r>
            <a:endParaRPr lang="en-US" sz="2200" dirty="0"/>
          </a:p>
        </p:txBody>
      </p:sp>
      <p:sp>
        <p:nvSpPr>
          <p:cNvPr id="16" name="Text 8"/>
          <p:cNvSpPr/>
          <p:nvPr/>
        </p:nvSpPr>
        <p:spPr>
          <a:xfrm>
            <a:off x="793790" y="6249591"/>
            <a:ext cx="3898702" cy="725805"/>
          </a:xfrm>
          <a:prstGeom prst="rect">
            <a:avLst/>
          </a:prstGeom>
          <a:noFill/>
          <a:ln/>
        </p:spPr>
        <p:txBody>
          <a:bodyPr wrap="square" lIns="0" tIns="0" rIns="0" bIns="0" rtlCol="0" anchor="t"/>
          <a:lstStyle/>
          <a:p>
            <a:pPr marL="0" indent="0" algn="r">
              <a:lnSpc>
                <a:spcPts val="2850"/>
              </a:lnSpc>
              <a:buNone/>
            </a:pPr>
            <a:r>
              <a:rPr lang="en-US" sz="1750" dirty="0">
                <a:solidFill>
                  <a:srgbClr val="5B6E8C"/>
                </a:solidFill>
                <a:latin typeface="Manrope" pitchFamily="34" charset="0"/>
                <a:ea typeface="Manrope" pitchFamily="34" charset="-122"/>
                <a:cs typeface="Manrope" pitchFamily="34" charset="-120"/>
              </a:rPr>
              <a:t>Nazariy va amaliy bilimning muvozanasi, individual va jamoa ish.</a:t>
            </a:r>
            <a:endParaRPr lang="en-US" sz="1750" dirty="0"/>
          </a:p>
        </p:txBody>
      </p:sp>
      <p:pic>
        <p:nvPicPr>
          <p:cNvPr id="17" name="Image 6" descr="preencoded.png"/>
          <p:cNvPicPr>
            <a:picLocks noChangeAspect="1"/>
          </p:cNvPicPr>
          <p:nvPr/>
        </p:nvPicPr>
        <p:blipFill>
          <a:blip r:embed="rId10"/>
          <a:stretch>
            <a:fillRect/>
          </a:stretch>
        </p:blipFill>
        <p:spPr>
          <a:xfrm>
            <a:off x="5032653" y="2767846"/>
            <a:ext cx="4564975" cy="4564975"/>
          </a:xfrm>
          <a:prstGeom prst="rect">
            <a:avLst/>
          </a:prstGeom>
        </p:spPr>
      </p:pic>
      <p:pic>
        <p:nvPicPr>
          <p:cNvPr id="18" name="Image 7" descr="preencoded.png"/>
          <p:cNvPicPr>
            <a:picLocks noChangeAspect="1"/>
          </p:cNvPicPr>
          <p:nvPr/>
        </p:nvPicPr>
        <p:blipFill>
          <a:blip r:embed="rId4">
            <a:extLst>
              <a:ext uri="{96DAC541-7B7A-43D3-8B79-37D633B846F1}">
                <asvg:svgBlip xmlns:asvg="http://schemas.microsoft.com/office/drawing/2016/SVG/main" xmlns="" r:embed="rId12"/>
              </a:ext>
            </a:extLst>
          </a:blip>
          <a:stretch>
            <a:fillRect/>
          </a:stretch>
        </p:blipFill>
        <p:spPr>
          <a:xfrm>
            <a:off x="6015633" y="6010275"/>
            <a:ext cx="339328" cy="33932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78681"/>
          </a:xfrm>
          <a:prstGeom prst="rect">
            <a:avLst/>
          </a:prstGeom>
        </p:spPr>
      </p:pic>
      <p:sp>
        <p:nvSpPr>
          <p:cNvPr id="3" name="Text 0"/>
          <p:cNvSpPr/>
          <p:nvPr/>
        </p:nvSpPr>
        <p:spPr>
          <a:xfrm>
            <a:off x="777954" y="3566041"/>
            <a:ext cx="13074491" cy="1389459"/>
          </a:xfrm>
          <a:prstGeom prst="rect">
            <a:avLst/>
          </a:prstGeom>
          <a:noFill/>
          <a:ln/>
        </p:spPr>
        <p:txBody>
          <a:bodyPr wrap="square" lIns="0" tIns="0" rIns="0" bIns="0" rtlCol="0" anchor="t"/>
          <a:lstStyle/>
          <a:p>
            <a:pPr marL="0" indent="0" algn="l">
              <a:lnSpc>
                <a:spcPts val="5450"/>
              </a:lnSpc>
              <a:buNone/>
            </a:pPr>
            <a:r>
              <a:rPr lang="en-US" sz="4350" dirty="0">
                <a:solidFill>
                  <a:srgbClr val="5B6E8C"/>
                </a:solidFill>
                <a:latin typeface="Alexandria Medium" pitchFamily="34" charset="0"/>
                <a:ea typeface="Alexandria Medium" pitchFamily="34" charset="-122"/>
                <a:cs typeface="Alexandria Medium" pitchFamily="34" charset="-120"/>
              </a:rPr>
              <a:t>Jahon ta'lim tizimlari: O'zaro ta'siri va integratsiyasi</a:t>
            </a:r>
            <a:endParaRPr lang="en-US" sz="4350" dirty="0"/>
          </a:p>
        </p:txBody>
      </p:sp>
      <p:sp>
        <p:nvSpPr>
          <p:cNvPr id="4" name="Text 1"/>
          <p:cNvSpPr/>
          <p:nvPr/>
        </p:nvSpPr>
        <p:spPr>
          <a:xfrm>
            <a:off x="777954" y="5288875"/>
            <a:ext cx="13074491" cy="711279"/>
          </a:xfrm>
          <a:prstGeom prst="rect">
            <a:avLst/>
          </a:prstGeom>
          <a:noFill/>
          <a:ln/>
        </p:spPr>
        <p:txBody>
          <a:bodyPr wrap="square" lIns="0" tIns="0" rIns="0" bIns="0" rtlCol="0" anchor="t"/>
          <a:lstStyle/>
          <a:p>
            <a:pPr marL="0" indent="0" algn="l">
              <a:lnSpc>
                <a:spcPts val="2800"/>
              </a:lnSpc>
              <a:buNone/>
            </a:pPr>
            <a:r>
              <a:rPr lang="en-US" sz="1750" dirty="0">
                <a:solidFill>
                  <a:srgbClr val="5B6E8C"/>
                </a:solidFill>
                <a:latin typeface="Manrope" pitchFamily="34" charset="0"/>
                <a:ea typeface="Manrope" pitchFamily="34" charset="-122"/>
                <a:cs typeface="Manrope" pitchFamily="34" charset="-120"/>
              </a:rPr>
              <a:t>Turli mamlakatlarning pedagogik yondashuvlari o'zaro ta'siri natijasida yangi, more aniq va samarali ta'lim modellari yaratilmoqda. Ilmiy-texnik rivojlanish va axloqiy tarbiyaning uyg'unlashgan o'rgantirilishi yangi O'zbekistona ta'lim tizimida ham qayd etilmoqda.</a:t>
            </a:r>
            <a:endParaRPr lang="en-US" sz="1750" dirty="0"/>
          </a:p>
        </p:txBody>
      </p:sp>
      <p:pic>
        <p:nvPicPr>
          <p:cNvPr id="5" name="Image 1" descr="preencoded.png"/>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861298" y="6257092"/>
            <a:ext cx="333375" cy="333375"/>
          </a:xfrm>
          <a:prstGeom prst="rect">
            <a:avLst/>
          </a:prstGeom>
        </p:spPr>
      </p:pic>
      <p:sp>
        <p:nvSpPr>
          <p:cNvPr id="6" name="Text 2"/>
          <p:cNvSpPr/>
          <p:nvPr/>
        </p:nvSpPr>
        <p:spPr>
          <a:xfrm>
            <a:off x="1500307" y="6250186"/>
            <a:ext cx="3273028" cy="347305"/>
          </a:xfrm>
          <a:prstGeom prst="rect">
            <a:avLst/>
          </a:prstGeom>
          <a:noFill/>
          <a:ln/>
        </p:spPr>
        <p:txBody>
          <a:bodyPr wrap="none" lIns="0" tIns="0" rIns="0" bIns="0" rtlCol="0" anchor="t"/>
          <a:lstStyle/>
          <a:p>
            <a:pPr marL="0" indent="0" algn="l">
              <a:lnSpc>
                <a:spcPts val="2700"/>
              </a:lnSpc>
              <a:buNone/>
            </a:pPr>
            <a:r>
              <a:rPr lang="en-US" sz="2150" dirty="0">
                <a:solidFill>
                  <a:srgbClr val="5B6E8C"/>
                </a:solidFill>
                <a:latin typeface="Alexandria Medium" pitchFamily="34" charset="0"/>
                <a:ea typeface="Alexandria Medium" pitchFamily="34" charset="-122"/>
                <a:cs typeface="Alexandria Medium" pitchFamily="34" charset="-120"/>
              </a:rPr>
              <a:t>Pedagogik almashuvlar</a:t>
            </a:r>
            <a:endParaRPr lang="en-US" sz="2150" dirty="0"/>
          </a:p>
        </p:txBody>
      </p:sp>
      <p:sp>
        <p:nvSpPr>
          <p:cNvPr id="7" name="Text 3"/>
          <p:cNvSpPr/>
          <p:nvPr/>
        </p:nvSpPr>
        <p:spPr>
          <a:xfrm>
            <a:off x="1500307" y="6730841"/>
            <a:ext cx="5675948" cy="711279"/>
          </a:xfrm>
          <a:prstGeom prst="rect">
            <a:avLst/>
          </a:prstGeom>
          <a:noFill/>
          <a:ln/>
        </p:spPr>
        <p:txBody>
          <a:bodyPr wrap="square" lIns="0" tIns="0" rIns="0" bIns="0" rtlCol="0" anchor="t"/>
          <a:lstStyle/>
          <a:p>
            <a:pPr marL="0" indent="0" algn="l">
              <a:lnSpc>
                <a:spcPts val="2800"/>
              </a:lnSpc>
              <a:buNone/>
            </a:pPr>
            <a:r>
              <a:rPr lang="en-US" sz="1750" dirty="0">
                <a:solidFill>
                  <a:srgbClr val="5B6E8C"/>
                </a:solidFill>
                <a:latin typeface="Manrope" pitchFamily="34" charset="0"/>
                <a:ea typeface="Manrope" pitchFamily="34" charset="-122"/>
                <a:cs typeface="Manrope" pitchFamily="34" charset="-120"/>
              </a:rPr>
              <a:t>Mamlakatlalar o'zaro tajribalarni o'rganadi va adaptatsiya qiladi.</a:t>
            </a:r>
            <a:endParaRPr lang="en-US" sz="1750" dirty="0"/>
          </a:p>
        </p:txBody>
      </p:sp>
      <p:pic>
        <p:nvPicPr>
          <p:cNvPr id="8" name="Image 2" descr="preencoded.png"/>
          <p:cNvPicPr>
            <a:picLocks noChangeAspect="1"/>
          </p:cNvPicPr>
          <p:nvPr/>
        </p:nvPicPr>
        <p:blipFill>
          <a:blip r:embed="rId4">
            <a:extLst>
              <a:ext uri="{96DAC541-7B7A-43D3-8B79-37D633B846F1}">
                <asvg:svgBlip xmlns:asvg="http://schemas.microsoft.com/office/drawing/2016/SVG/main" xmlns="" r:embed="rId6"/>
              </a:ext>
            </a:extLst>
          </a:blip>
          <a:stretch>
            <a:fillRect/>
          </a:stretch>
        </p:blipFill>
        <p:spPr>
          <a:xfrm>
            <a:off x="7537371" y="6257092"/>
            <a:ext cx="333375" cy="333375"/>
          </a:xfrm>
          <a:prstGeom prst="rect">
            <a:avLst/>
          </a:prstGeom>
        </p:spPr>
      </p:pic>
      <p:sp>
        <p:nvSpPr>
          <p:cNvPr id="9" name="Text 4"/>
          <p:cNvSpPr/>
          <p:nvPr/>
        </p:nvSpPr>
        <p:spPr>
          <a:xfrm>
            <a:off x="8176379" y="6250186"/>
            <a:ext cx="5304711" cy="347305"/>
          </a:xfrm>
          <a:prstGeom prst="rect">
            <a:avLst/>
          </a:prstGeom>
          <a:noFill/>
          <a:ln/>
        </p:spPr>
        <p:txBody>
          <a:bodyPr wrap="none" lIns="0" tIns="0" rIns="0" bIns="0" rtlCol="0" anchor="t"/>
          <a:lstStyle/>
          <a:p>
            <a:pPr marL="0" indent="0" algn="l">
              <a:lnSpc>
                <a:spcPts val="2700"/>
              </a:lnSpc>
              <a:buNone/>
            </a:pPr>
            <a:r>
              <a:rPr lang="en-US" sz="2150" dirty="0">
                <a:solidFill>
                  <a:srgbClr val="5B6E8C"/>
                </a:solidFill>
                <a:latin typeface="Alexandria Medium" pitchFamily="34" charset="0"/>
                <a:ea typeface="Alexandria Medium" pitchFamily="34" charset="-122"/>
                <a:cs typeface="Alexandria Medium" pitchFamily="34" charset="-120"/>
              </a:rPr>
              <a:t>Standartlashtirilgan kompetentsiyalar</a:t>
            </a:r>
            <a:endParaRPr lang="en-US" sz="2150" dirty="0"/>
          </a:p>
        </p:txBody>
      </p:sp>
      <p:sp>
        <p:nvSpPr>
          <p:cNvPr id="10" name="Text 5"/>
          <p:cNvSpPr/>
          <p:nvPr/>
        </p:nvSpPr>
        <p:spPr>
          <a:xfrm>
            <a:off x="8176379" y="6730841"/>
            <a:ext cx="5676067" cy="711279"/>
          </a:xfrm>
          <a:prstGeom prst="rect">
            <a:avLst/>
          </a:prstGeom>
          <a:noFill/>
          <a:ln/>
        </p:spPr>
        <p:txBody>
          <a:bodyPr wrap="square" lIns="0" tIns="0" rIns="0" bIns="0" rtlCol="0" anchor="t"/>
          <a:lstStyle/>
          <a:p>
            <a:pPr marL="0" indent="0" algn="l">
              <a:lnSpc>
                <a:spcPts val="2800"/>
              </a:lnSpc>
              <a:buNone/>
            </a:pPr>
            <a:r>
              <a:rPr lang="en-US" sz="1750" dirty="0">
                <a:solidFill>
                  <a:srgbClr val="5B6E8C"/>
                </a:solidFill>
                <a:latin typeface="Manrope" pitchFamily="34" charset="0"/>
                <a:ea typeface="Manrope" pitchFamily="34" charset="-122"/>
                <a:cs typeface="Manrope" pitchFamily="34" charset="-120"/>
              </a:rPr>
              <a:t>Xalqaro standartumlashgan bilim va ko'nikmalari farqlanadi.</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551</Words>
  <Application>Microsoft Office PowerPoint</Application>
  <PresentationFormat>Произвольный</PresentationFormat>
  <Paragraphs>65</Paragraphs>
  <Slides>10</Slides>
  <Notes>10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10</vt:i4>
      </vt:variant>
    </vt:vector>
  </HeadingPairs>
  <TitlesOfParts>
    <vt:vector size="15" baseType="lpstr">
      <vt:lpstr>Alexandria Medium</vt:lpstr>
      <vt:lpstr>Calibri</vt:lpstr>
      <vt:lpstr>Manrope</vt:lpstr>
      <vt:lpstr>Arial</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subject/>
  <dc:creator>Lenovo</dc:creator>
  <cp:lastModifiedBy>Lenovo</cp:lastModifiedBy>
  <cp:revision>2</cp:revision>
  <dcterms:created xsi:type="dcterms:W3CDTF">2025-10-17T18:57:29Z</dcterms:created>
  <dcterms:modified xsi:type="dcterms:W3CDTF">2025-10-17T19:00:44Z</dcterms:modified>
</cp:coreProperties>
</file>